
<file path=[Content_Types].xml><?xml version="1.0" encoding="utf-8"?>
<Types xmlns="http://schemas.openxmlformats.org/package/2006/content-types">
  <Override PartName="/ppt/notesSlides/notesSlide5.xml" ContentType="application/vnd.openxmlformats-officedocument.presentationml.notesSlide+xml"/>
  <Override PartName="/customXml/itemProps2.xml" ContentType="application/vnd.openxmlformats-officedocument.customXmlPropertie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Default Extension="rels" ContentType="application/vnd.openxmlformats-package.relationships+xml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commentAuthors.xml" ContentType="application/vnd.openxmlformats-officedocument.presentationml.commentAuthors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notesSlides/notesSlide6.xml" ContentType="application/vnd.openxmlformats-officedocument.presentationml.notesSlide+xml"/>
  <Override PartName="/customXml/itemProps3.xml" ContentType="application/vnd.openxmlformats-officedocument.customXml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notesSlides/notesSlide4.xml" ContentType="application/vnd.openxmlformats-officedocument.presentationml.notesSlide+xml"/>
  <Override PartName="/customXml/itemProps1.xml" ContentType="application/vnd.openxmlformats-officedocument.customXmlProperties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notesMasters/notesMaster1.xml" ContentType="application/vnd.openxmlformats-officedocument.presentationml.notesMaster+xml"/>
  <Default Extension="gif" ContentType="image/gi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bookmarkIdSeed="2">
  <p:sldMasterIdLst>
    <p:sldMasterId id="2147483649" r:id="rId4"/>
  </p:sldMasterIdLst>
  <p:notesMasterIdLst>
    <p:notesMasterId r:id="rId12"/>
  </p:notesMasterIdLst>
  <p:handoutMasterIdLst>
    <p:handoutMasterId r:id="rId13"/>
  </p:handoutMasterIdLst>
  <p:sldIdLst>
    <p:sldId id="269" r:id="rId5"/>
    <p:sldId id="424" r:id="rId6"/>
    <p:sldId id="432" r:id="rId7"/>
    <p:sldId id="434" r:id="rId8"/>
    <p:sldId id="431" r:id="rId9"/>
    <p:sldId id="402" r:id="rId10"/>
    <p:sldId id="433" r:id="rId1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Author id="0" name="Mark Theurer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notes"/>
  <p:clrMru>
    <a:srgbClr val="E5D7BD"/>
    <a:srgbClr val="E5E2C2"/>
    <a:srgbClr val="CEBF80"/>
    <a:srgbClr val="B07305"/>
    <a:srgbClr val="FFCC99"/>
    <a:srgbClr val="FFFFCC"/>
    <a:srgbClr val="CCFFFF"/>
    <a:srgbClr val="EBD2FE"/>
    <a:srgbClr val="BAF3FE"/>
    <a:srgbClr val="8FB4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SorterView">
  <p:normalViewPr>
    <p:restoredLeft sz="16651" autoAdjust="0"/>
    <p:restoredTop sz="84581" autoAdjust="0"/>
  </p:normalViewPr>
  <p:slideViewPr>
    <p:cSldViewPr snapToGrid="0">
      <p:cViewPr>
        <p:scale>
          <a:sx n="100" d="100"/>
          <a:sy n="100" d="100"/>
        </p:scale>
        <p:origin x="-1072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-2748" y="-8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EA12E4-F8D8-494A-8437-0B9A596D7ABD}" type="datetimeFigureOut">
              <a:rPr lang="en-US" smtClean="0"/>
              <a:pPr/>
              <a:t>2/28/11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37C12E-C0AD-4CC1-B682-A383EB4FF99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732B84B-37EA-4745-BB41-FB5E1459F753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CBD16A-EC3C-4718-AAA7-BC80899A6323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aseline="0" dirty="0" smtClean="0"/>
              <a:t>They have, on average only 15 minutes to spend with each patient.</a:t>
            </a:r>
          </a:p>
          <a:p>
            <a:r>
              <a:rPr lang="en-US" baseline="0" dirty="0" smtClean="0"/>
              <a:t>And have even less face time with a patient.</a:t>
            </a:r>
          </a:p>
          <a:p>
            <a:r>
              <a:rPr lang="en-US" baseline="0" dirty="0" smtClean="0"/>
              <a:t>In this time they must</a:t>
            </a:r>
          </a:p>
          <a:p>
            <a:r>
              <a:rPr lang="en-US" baseline="0" dirty="0" smtClean="0"/>
              <a:t>	 access the situation ,</a:t>
            </a:r>
          </a:p>
          <a:p>
            <a:r>
              <a:rPr lang="en-US" baseline="0" dirty="0" smtClean="0"/>
              <a:t> 	to diagnose problem and</a:t>
            </a:r>
          </a:p>
          <a:p>
            <a:r>
              <a:rPr lang="en-US" baseline="0" dirty="0" smtClean="0"/>
              <a:t>	verify that old and new data confirms/ refutes this hypothesis</a:t>
            </a:r>
          </a:p>
          <a:p>
            <a:r>
              <a:rPr lang="en-US" baseline="0" dirty="0" smtClean="0"/>
              <a:t>	recommend treatment</a:t>
            </a:r>
          </a:p>
          <a:p>
            <a:r>
              <a:rPr lang="en-US" dirty="0" smtClean="0"/>
              <a:t>To do this the</a:t>
            </a:r>
            <a:r>
              <a:rPr lang="en-US" baseline="0" dirty="0" smtClean="0"/>
              <a:t> doctor has to sift through a large amount of information, from various sources some of it not readily available.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These sources of information include: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VISTA – The system that they will currently be using to store patient records, or using as a messaging system</a:t>
            </a:r>
          </a:p>
          <a:p>
            <a:r>
              <a:rPr lang="en-US" baseline="0" dirty="0" smtClean="0"/>
              <a:t>Email – generally Outlook</a:t>
            </a:r>
          </a:p>
          <a:p>
            <a:r>
              <a:rPr lang="en-US" baseline="0" dirty="0" smtClean="0"/>
              <a:t>Fax – for any information that has been faxed from other clinicians or from outside sources </a:t>
            </a:r>
          </a:p>
          <a:p>
            <a:r>
              <a:rPr lang="en-US" baseline="0" dirty="0" smtClean="0"/>
              <a:t>Phone – After a phone call, the physician has to write down the salient points of the call</a:t>
            </a:r>
          </a:p>
          <a:p>
            <a:r>
              <a:rPr lang="en-US" baseline="0" dirty="0" smtClean="0"/>
              <a:t>And any scanned in records that are generically labeled  “outside records”, and ,may include records from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AHLTA – The </a:t>
            </a:r>
            <a:r>
              <a:rPr lang="en-US" baseline="0" dirty="0" err="1" smtClean="0"/>
              <a:t>DoD</a:t>
            </a:r>
            <a:r>
              <a:rPr lang="en-US" baseline="0" dirty="0" smtClean="0"/>
              <a:t> medical system.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a physician put it: “Everyday</a:t>
            </a:r>
            <a:r>
              <a:rPr lang="en-US" baseline="0" dirty="0" smtClean="0"/>
              <a:t> you need to search all these sources of information for data.”</a:t>
            </a:r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baseline="0" dirty="0" smtClean="0"/>
              <a:t>Which leads to this…</a:t>
            </a:r>
          </a:p>
          <a:p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this information must be searched through and correlated in the physician’s head.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Which leads</a:t>
            </a:r>
            <a:r>
              <a:rPr lang="en-US" baseline="0" dirty="0" smtClean="0"/>
              <a:t> to this…</a:t>
            </a:r>
            <a:endParaRPr lang="en-US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2B84B-37EA-4745-BB41-FB5E1459F75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Framework</a:t>
            </a:r>
            <a:r>
              <a:rPr lang="en-US" baseline="0" dirty="0" smtClean="0"/>
              <a:t> overview:</a:t>
            </a:r>
          </a:p>
          <a:p>
            <a:r>
              <a:rPr lang="en-US" baseline="0" dirty="0" smtClean="0"/>
              <a:t>5 major panes, North, South, etc,..</a:t>
            </a:r>
          </a:p>
          <a:p>
            <a:r>
              <a:rPr lang="en-US" baseline="0" dirty="0" smtClean="0"/>
              <a:t>Can hide, show each pane.</a:t>
            </a:r>
          </a:p>
          <a:p>
            <a:r>
              <a:rPr lang="en-US" baseline="0" dirty="0" smtClean="0"/>
              <a:t>Each pane can have multiple objects within it, such as tabs, widgets, </a:t>
            </a:r>
            <a:r>
              <a:rPr lang="en-US" baseline="0" dirty="0" err="1" smtClean="0"/>
              <a:t>sliders,treeviews</a:t>
            </a:r>
            <a:r>
              <a:rPr lang="en-US" baseline="0" dirty="0" smtClean="0"/>
              <a:t> etc,..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2B84B-37EA-4745-BB41-FB5E1459F75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</a:t>
            </a:r>
            <a:r>
              <a:rPr lang="en-US" baseline="0" dirty="0" smtClean="0"/>
              <a:t> shows the architecture of the framework that we have built.</a:t>
            </a:r>
          </a:p>
          <a:p>
            <a:r>
              <a:rPr lang="en-US" baseline="0" dirty="0" smtClean="0"/>
              <a:t>We have three distinct pieces that make up the </a:t>
            </a:r>
            <a:r>
              <a:rPr lang="en-US" baseline="0" dirty="0" err="1" smtClean="0"/>
              <a:t>medcafe</a:t>
            </a:r>
            <a:r>
              <a:rPr lang="en-US" baseline="0" dirty="0" smtClean="0"/>
              <a:t> composable framework.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2B84B-37EA-4745-BB41-FB5E1459F753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SMART: creating a “medical apps store” based on the </a:t>
            </a:r>
            <a:r>
              <a:rPr lang="en-US" dirty="0" err="1" smtClean="0"/>
              <a:t>iPhone</a:t>
            </a:r>
            <a:r>
              <a:rPr lang="en-US" dirty="0" smtClean="0"/>
              <a:t>/iPad model of substitutable applications running on a device or platform.</a:t>
            </a:r>
          </a:p>
          <a:p>
            <a:r>
              <a:rPr lang="en-US" dirty="0" smtClean="0"/>
              <a:t>The approach could impact both the EHR industry and the federal regulatory and standards process, possibly within a relatively short period, i.e., 1-3 years, so we think it merits your attention.</a:t>
            </a:r>
          </a:p>
          <a:p>
            <a:r>
              <a:rPr lang="en-US" dirty="0" smtClean="0"/>
              <a:t>ONC: Office of the National Coordinator for Health Information Technology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2B84B-37EA-4745-BB41-FB5E1459F75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SMART: creating a “medical apps store” based on the </a:t>
            </a:r>
            <a:r>
              <a:rPr lang="en-US" dirty="0" err="1" smtClean="0"/>
              <a:t>iPhone</a:t>
            </a:r>
            <a:r>
              <a:rPr lang="en-US" dirty="0" smtClean="0"/>
              <a:t>/iPad model of substitutable applications running on a device or platform.</a:t>
            </a:r>
          </a:p>
          <a:p>
            <a:r>
              <a:rPr lang="en-US" dirty="0" smtClean="0"/>
              <a:t>The approach could impact both the EHR industry and the federal regulatory and standards process, possibly within a relatively short period, i.e., 1-3 years, so we think it merits your attention.</a:t>
            </a:r>
          </a:p>
          <a:p>
            <a:r>
              <a:rPr lang="en-US" dirty="0" smtClean="0"/>
              <a:t>ONC: Office of the National Coordinator for Health Information Technology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2B84B-37EA-4745-BB41-FB5E1459F75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novation program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4" y="1032"/>
            <a:ext cx="9137191" cy="6855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381000"/>
            <a:ext cx="2057400" cy="57229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81000"/>
            <a:ext cx="6019800" cy="57229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9900" y="1295400"/>
            <a:ext cx="3987800" cy="4808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295400"/>
            <a:ext cx="3987800" cy="48085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9900" y="1295400"/>
            <a:ext cx="8128000" cy="480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6390" name="Line 6"/>
          <p:cNvSpPr>
            <a:spLocks noChangeShapeType="1"/>
          </p:cNvSpPr>
          <p:nvPr/>
        </p:nvSpPr>
        <p:spPr bwMode="auto">
          <a:xfrm>
            <a:off x="152400" y="6426200"/>
            <a:ext cx="8763000" cy="0"/>
          </a:xfrm>
          <a:prstGeom prst="line">
            <a:avLst/>
          </a:prstGeom>
          <a:noFill/>
          <a:ln w="6350">
            <a:solidFill>
              <a:srgbClr val="3366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5738" y="6515100"/>
            <a:ext cx="804862" cy="252413"/>
          </a:xfrm>
          <a:prstGeom prst="rect">
            <a:avLst/>
          </a:prstGeom>
          <a:noFill/>
        </p:spPr>
      </p:pic>
      <p:sp>
        <p:nvSpPr>
          <p:cNvPr id="16392" name="Text Box 8"/>
          <p:cNvSpPr txBox="1">
            <a:spLocks noChangeArrowheads="1"/>
          </p:cNvSpPr>
          <p:nvPr/>
        </p:nvSpPr>
        <p:spPr bwMode="auto">
          <a:xfrm>
            <a:off x="6965074" y="6648450"/>
            <a:ext cx="1924926" cy="18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r" eaLnBrk="0" hangingPunct="0"/>
            <a:r>
              <a:rPr lang="en-US" altLang="en-US" sz="600" dirty="0"/>
              <a:t>©</a:t>
            </a:r>
            <a:r>
              <a:rPr lang="en-US" altLang="en-US" sz="600" dirty="0" smtClean="0"/>
              <a:t> 2010 The </a:t>
            </a:r>
            <a:r>
              <a:rPr lang="en-US" altLang="en-US" sz="600" dirty="0"/>
              <a:t>MITRE Corporation. All rights reserved</a:t>
            </a:r>
            <a:endParaRPr lang="en-US" altLang="en-US" sz="700" dirty="0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81000"/>
            <a:ext cx="8229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pic>
        <p:nvPicPr>
          <p:cNvPr id="8" name="Picture 7" descr="mip_logo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82771" y="250444"/>
            <a:ext cx="1547017" cy="66395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imes New Roman" pitchFamily="18" charset="0"/>
          <a:cs typeface="Arial" charset="0"/>
        </a:defRPr>
      </a:lvl2pPr>
      <a:lvl3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imes New Roman" pitchFamily="18" charset="0"/>
          <a:cs typeface="Arial" charset="0"/>
        </a:defRPr>
      </a:lvl3pPr>
      <a:lvl4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imes New Roman" pitchFamily="18" charset="0"/>
          <a:cs typeface="Arial" charset="0"/>
        </a:defRPr>
      </a:lvl4pPr>
      <a:lvl5pPr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imes New Roman" pitchFamily="18" charset="0"/>
          <a:cs typeface="Arial" charset="0"/>
        </a:defRPr>
      </a:lvl5pPr>
      <a:lvl6pPr marL="4572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imes New Roman" pitchFamily="18" charset="0"/>
          <a:cs typeface="Arial" charset="0"/>
        </a:defRPr>
      </a:lvl6pPr>
      <a:lvl7pPr marL="9144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imes New Roman" pitchFamily="18" charset="0"/>
          <a:cs typeface="Arial" charset="0"/>
        </a:defRPr>
      </a:lvl7pPr>
      <a:lvl8pPr marL="13716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imes New Roman" pitchFamily="18" charset="0"/>
          <a:cs typeface="Arial" charset="0"/>
        </a:defRPr>
      </a:lvl8pPr>
      <a:lvl9pPr marL="1828800" algn="l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Times New Roman" pitchFamily="18" charset="0"/>
          <a:cs typeface="Arial" charset="0"/>
        </a:defRPr>
      </a:lvl9pPr>
    </p:titleStyle>
    <p:bodyStyle>
      <a:lvl1pPr marL="292100" indent="-292100" algn="l" rtl="0" eaLnBrk="1" fontAlgn="base" hangingPunct="1">
        <a:lnSpc>
          <a:spcPts val="2600"/>
        </a:lnSpc>
        <a:spcBef>
          <a:spcPct val="0"/>
        </a:spcBef>
        <a:spcAft>
          <a:spcPts val="800"/>
        </a:spcAft>
        <a:buClr>
          <a:srgbClr val="3366FF"/>
        </a:buClr>
        <a:buSzPct val="120000"/>
        <a:buFont typeface="Wingdings" pitchFamily="2" charset="2"/>
        <a:buChar char="§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rtl="0" eaLnBrk="1" fontAlgn="base" hangingPunct="1">
        <a:lnSpc>
          <a:spcPts val="2400"/>
        </a:lnSpc>
        <a:spcBef>
          <a:spcPct val="0"/>
        </a:spcBef>
        <a:spcAft>
          <a:spcPts val="800"/>
        </a:spcAft>
        <a:buClr>
          <a:srgbClr val="3366FF"/>
        </a:buClr>
        <a:buChar char="–"/>
        <a:defRPr sz="2000" b="1">
          <a:solidFill>
            <a:schemeClr val="tx1"/>
          </a:solidFill>
          <a:latin typeface="+mn-lt"/>
          <a:cs typeface="+mn-cs"/>
        </a:defRPr>
      </a:lvl2pPr>
      <a:lvl3pPr marL="966788" indent="-168275" algn="l" rtl="0" eaLnBrk="1" fontAlgn="base" hangingPunct="1">
        <a:lnSpc>
          <a:spcPts val="2400"/>
        </a:lnSpc>
        <a:spcBef>
          <a:spcPct val="0"/>
        </a:spcBef>
        <a:spcAft>
          <a:spcPts val="800"/>
        </a:spcAft>
        <a:buClr>
          <a:srgbClr val="3366FF"/>
        </a:buClr>
        <a:buSzPct val="90000"/>
        <a:buFont typeface="Wingdings" pitchFamily="2" charset="2"/>
        <a:buChar char="§"/>
        <a:defRPr b="1">
          <a:solidFill>
            <a:schemeClr val="tx1"/>
          </a:solidFill>
          <a:latin typeface="+mn-lt"/>
          <a:cs typeface="+mn-cs"/>
        </a:defRPr>
      </a:lvl3pPr>
      <a:lvl4pPr marL="1195388" indent="-114300" algn="l" rtl="0" eaLnBrk="1" fontAlgn="base" hangingPunct="1">
        <a:lnSpc>
          <a:spcPts val="1400"/>
        </a:lnSpc>
        <a:spcBef>
          <a:spcPct val="0"/>
        </a:spcBef>
        <a:spcAft>
          <a:spcPts val="800"/>
        </a:spcAft>
        <a:buClr>
          <a:srgbClr val="3366FF"/>
        </a:buClr>
        <a:buChar char="­"/>
        <a:defRPr sz="1400" b="1">
          <a:solidFill>
            <a:schemeClr val="tx1"/>
          </a:solidFill>
          <a:latin typeface="+mn-lt"/>
          <a:cs typeface="+mn-cs"/>
        </a:defRPr>
      </a:lvl4pPr>
      <a:lvl5pPr marL="1423988" indent="-114300" algn="l" rtl="0" eaLnBrk="1" fontAlgn="base" hangingPunct="1">
        <a:lnSpc>
          <a:spcPts val="1200"/>
        </a:lnSpc>
        <a:spcBef>
          <a:spcPct val="0"/>
        </a:spcBef>
        <a:spcAft>
          <a:spcPts val="800"/>
        </a:spcAft>
        <a:buClr>
          <a:srgbClr val="3366FF"/>
        </a:buClr>
        <a:buSzPct val="50000"/>
        <a:buFont typeface="Monotype Sorts" pitchFamily="2" charset="2"/>
        <a:buChar char="n"/>
        <a:defRPr sz="1400" b="1">
          <a:solidFill>
            <a:schemeClr val="tx1"/>
          </a:solidFill>
          <a:latin typeface="+mn-lt"/>
          <a:cs typeface="+mn-cs"/>
        </a:defRPr>
      </a:lvl5pPr>
      <a:lvl6pPr marL="1881188" indent="-114300" algn="l" rtl="0" eaLnBrk="1" fontAlgn="base" hangingPunct="1">
        <a:lnSpc>
          <a:spcPts val="1200"/>
        </a:lnSpc>
        <a:spcBef>
          <a:spcPct val="0"/>
        </a:spcBef>
        <a:spcAft>
          <a:spcPts val="800"/>
        </a:spcAft>
        <a:buClr>
          <a:srgbClr val="FDAA03"/>
        </a:buClr>
        <a:buSzPct val="50000"/>
        <a:buFont typeface="Monotype Sorts" pitchFamily="2" charset="2"/>
        <a:buChar char="n"/>
        <a:defRPr sz="1400" b="1">
          <a:solidFill>
            <a:schemeClr val="tx1"/>
          </a:solidFill>
          <a:latin typeface="+mn-lt"/>
          <a:cs typeface="+mn-cs"/>
        </a:defRPr>
      </a:lvl6pPr>
      <a:lvl7pPr marL="2338388" indent="-114300" algn="l" rtl="0" eaLnBrk="1" fontAlgn="base" hangingPunct="1">
        <a:lnSpc>
          <a:spcPts val="1200"/>
        </a:lnSpc>
        <a:spcBef>
          <a:spcPct val="0"/>
        </a:spcBef>
        <a:spcAft>
          <a:spcPts val="800"/>
        </a:spcAft>
        <a:buClr>
          <a:srgbClr val="FDAA03"/>
        </a:buClr>
        <a:buSzPct val="50000"/>
        <a:buFont typeface="Monotype Sorts" pitchFamily="2" charset="2"/>
        <a:buChar char="n"/>
        <a:defRPr sz="1400" b="1">
          <a:solidFill>
            <a:schemeClr val="tx1"/>
          </a:solidFill>
          <a:latin typeface="+mn-lt"/>
          <a:cs typeface="+mn-cs"/>
        </a:defRPr>
      </a:lvl7pPr>
      <a:lvl8pPr marL="2795588" indent="-114300" algn="l" rtl="0" eaLnBrk="1" fontAlgn="base" hangingPunct="1">
        <a:lnSpc>
          <a:spcPts val="1200"/>
        </a:lnSpc>
        <a:spcBef>
          <a:spcPct val="0"/>
        </a:spcBef>
        <a:spcAft>
          <a:spcPts val="800"/>
        </a:spcAft>
        <a:buClr>
          <a:srgbClr val="FDAA03"/>
        </a:buClr>
        <a:buSzPct val="50000"/>
        <a:buFont typeface="Monotype Sorts" pitchFamily="2" charset="2"/>
        <a:buChar char="n"/>
        <a:defRPr sz="1400" b="1">
          <a:solidFill>
            <a:schemeClr val="tx1"/>
          </a:solidFill>
          <a:latin typeface="+mn-lt"/>
          <a:cs typeface="+mn-cs"/>
        </a:defRPr>
      </a:lvl8pPr>
      <a:lvl9pPr marL="3252788" indent="-114300" algn="l" rtl="0" eaLnBrk="1" fontAlgn="base" hangingPunct="1">
        <a:lnSpc>
          <a:spcPts val="1200"/>
        </a:lnSpc>
        <a:spcBef>
          <a:spcPct val="0"/>
        </a:spcBef>
        <a:spcAft>
          <a:spcPts val="800"/>
        </a:spcAft>
        <a:buClr>
          <a:srgbClr val="FDAA03"/>
        </a:buClr>
        <a:buSzPct val="50000"/>
        <a:buFont typeface="Monotype Sorts" pitchFamily="2" charset="2"/>
        <a:buChar char="n"/>
        <a:defRPr sz="1400" b="1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eligman@mitre.org" TargetMode="External"/><Relationship Id="rId4" Type="http://schemas.openxmlformats.org/officeDocument/2006/relationships/hyperlink" Target="mailto:pmork@mitre.org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7" Type="http://schemas.openxmlformats.org/officeDocument/2006/relationships/image" Target="../media/image8.gif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image" Target="../media/image11.jpeg"/><Relationship Id="rId11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gif"/><Relationship Id="rId5" Type="http://schemas.openxmlformats.org/officeDocument/2006/relationships/image" Target="../media/image19.gif"/><Relationship Id="rId6" Type="http://schemas.openxmlformats.org/officeDocument/2006/relationships/image" Target="../media/image20.gif"/><Relationship Id="rId7" Type="http://schemas.openxmlformats.org/officeDocument/2006/relationships/image" Target="../media/image21.png"/><Relationship Id="rId8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685800" y="1371600"/>
            <a:ext cx="7772400" cy="1143000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42862" tIns="17462" rIns="42862" bIns="17462" anchor="b"/>
          <a:lstStyle/>
          <a:p>
            <a:pPr algn="ctr">
              <a:lnSpc>
                <a:spcPts val="4400"/>
              </a:lnSpc>
            </a:pPr>
            <a:r>
              <a:rPr lang="en-US" altLang="en-US" sz="4800" dirty="0" smtClean="0">
                <a:solidFill>
                  <a:schemeClr val="tx1"/>
                </a:solidFill>
              </a:rPr>
              <a:t>medCafe Tech Brief</a:t>
            </a:r>
            <a:endParaRPr lang="en-US" altLang="en-US" sz="4800" dirty="0">
              <a:solidFill>
                <a:schemeClr val="tx1"/>
              </a:solidFill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2603529"/>
            <a:ext cx="6400800" cy="1720556"/>
          </a:xfrm>
          <a:prstGeom prst="rect">
            <a:avLst/>
          </a:prstGeom>
          <a:noFill/>
          <a:ln w="12700">
            <a:miter lim="800000"/>
            <a:headEnd/>
            <a:tailEnd/>
          </a:ln>
        </p:spPr>
        <p:txBody>
          <a:bodyPr lIns="46037" tIns="41275" rIns="46037" bIns="41275" anchor="ctr" anchorCtr="1">
            <a:spAutoFit/>
          </a:bodyPr>
          <a:lstStyle/>
          <a:p>
            <a:pPr marL="0" indent="0">
              <a:buFont typeface="Wingdings" pitchFamily="2" charset="2"/>
              <a:buNone/>
            </a:pPr>
            <a:r>
              <a:rPr lang="en-US" altLang="en-US" b="0" dirty="0" smtClean="0"/>
              <a:t>Gail Hamilton and Jeff Hoyt</a:t>
            </a:r>
          </a:p>
          <a:p>
            <a:pPr marL="0" indent="0">
              <a:buFont typeface="Wingdings" pitchFamily="2" charset="2"/>
              <a:buNone/>
            </a:pPr>
            <a:r>
              <a:rPr lang="en-US" altLang="en-US" b="0" dirty="0" smtClean="0"/>
              <a:t>703-983-7855 • </a:t>
            </a:r>
            <a:r>
              <a:rPr lang="en-US" altLang="en-US" b="0" dirty="0" smtClean="0">
                <a:hlinkClick r:id="rId3"/>
              </a:rPr>
              <a:t>ghamilton@mitre.org</a:t>
            </a:r>
            <a:endParaRPr lang="en-US" altLang="en-US" b="0" dirty="0" smtClean="0"/>
          </a:p>
          <a:p>
            <a:pPr marL="0" indent="0">
              <a:buNone/>
            </a:pPr>
            <a:r>
              <a:rPr lang="en-US" altLang="en-US" b="0" dirty="0" smtClean="0"/>
              <a:t>703-983-6241 • </a:t>
            </a:r>
            <a:r>
              <a:rPr lang="en-US" altLang="en-US" b="0" dirty="0" smtClean="0">
                <a:hlinkClick r:id="rId4"/>
              </a:rPr>
              <a:t>jchoyt@mitre.org</a:t>
            </a:r>
            <a:r>
              <a:rPr lang="en-US" altLang="en-US" b="0" dirty="0" smtClean="0"/>
              <a:t> </a:t>
            </a:r>
          </a:p>
          <a:p>
            <a:pPr marL="0" indent="0">
              <a:buNone/>
            </a:pPr>
            <a:r>
              <a:rPr lang="en-US" altLang="en-US" b="0" dirty="0" smtClean="0"/>
              <a:t>703-983-7043 • </a:t>
            </a:r>
            <a:r>
              <a:rPr lang="en-US" altLang="en-US" b="0" dirty="0" smtClean="0">
                <a:hlinkClick r:id="rId4"/>
              </a:rPr>
              <a:t>mgreer@mitre.org</a:t>
            </a:r>
            <a:r>
              <a:rPr lang="en-US" altLang="en-US" b="0" dirty="0" smtClean="0"/>
              <a:t> 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32470" y="5680184"/>
            <a:ext cx="29589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MITRE Internal Information</a:t>
            </a:r>
          </a:p>
          <a:p>
            <a:r>
              <a:rPr lang="en-US" dirty="0" smtClean="0"/>
              <a:t>For Limited External Release</a:t>
            </a:r>
          </a:p>
          <a:p>
            <a:r>
              <a:rPr lang="en-US" dirty="0" smtClean="0"/>
              <a:t>Not approved for further distribution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VA: The Current Workflow</a:t>
            </a:r>
            <a:endParaRPr lang="en-US" dirty="0"/>
          </a:p>
        </p:txBody>
      </p:sp>
      <p:pic>
        <p:nvPicPr>
          <p:cNvPr id="8" name="Picture 7" descr="docto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30499" y="3274500"/>
            <a:ext cx="1663700" cy="1701800"/>
          </a:xfrm>
          <a:prstGeom prst="rect">
            <a:avLst/>
          </a:prstGeom>
        </p:spPr>
      </p:pic>
      <p:pic>
        <p:nvPicPr>
          <p:cNvPr id="9" name="Picture 8" descr="ahhlt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77715" y="2676437"/>
            <a:ext cx="766553" cy="1378984"/>
          </a:xfrm>
          <a:prstGeom prst="rect">
            <a:avLst/>
          </a:prstGeom>
        </p:spPr>
      </p:pic>
      <p:pic>
        <p:nvPicPr>
          <p:cNvPr id="10" name="Picture 9" descr="DoV Imag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46769" y="2766358"/>
            <a:ext cx="879062" cy="80262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01685" y="2225710"/>
            <a:ext cx="593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Vista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483160" y="2362255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AHLTA</a:t>
            </a:r>
            <a:endParaRPr lang="en-US" dirty="0"/>
          </a:p>
        </p:txBody>
      </p:sp>
      <p:pic>
        <p:nvPicPr>
          <p:cNvPr id="13" name="Picture 12" descr="outlook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13918" y="1804538"/>
            <a:ext cx="799514" cy="77645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07763" y="1379111"/>
            <a:ext cx="633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Email</a:t>
            </a:r>
            <a:endParaRPr lang="en-US" dirty="0"/>
          </a:p>
        </p:txBody>
      </p:sp>
      <p:pic>
        <p:nvPicPr>
          <p:cNvPr id="15" name="Picture 14" descr="fax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84526" y="1540906"/>
            <a:ext cx="828763" cy="9169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92210" y="1256216"/>
            <a:ext cx="483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Fax</a:t>
            </a:r>
            <a:endParaRPr lang="en-US" dirty="0"/>
          </a:p>
        </p:txBody>
      </p:sp>
      <p:pic>
        <p:nvPicPr>
          <p:cNvPr id="17" name="Picture 16" descr="report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88691" y="2725335"/>
            <a:ext cx="710066" cy="100237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899144" y="3918874"/>
            <a:ext cx="15218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 Records</a:t>
            </a:r>
            <a:endParaRPr lang="en-US" dirty="0"/>
          </a:p>
        </p:txBody>
      </p:sp>
      <p:pic>
        <p:nvPicPr>
          <p:cNvPr id="19" name="Picture 18" descr="cell_phone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981728">
            <a:off x="5447637" y="1108825"/>
            <a:ext cx="738262" cy="12894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025198" y="1024109"/>
            <a:ext cx="7038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22" name="Left Arrow 21"/>
          <p:cNvSpPr/>
          <p:nvPr/>
        </p:nvSpPr>
        <p:spPr>
          <a:xfrm rot="1273382">
            <a:off x="2184420" y="3487939"/>
            <a:ext cx="1426270" cy="288753"/>
          </a:xfrm>
          <a:prstGeom prst="leftArrow">
            <a:avLst/>
          </a:prstGeom>
          <a:solidFill>
            <a:srgbClr val="8FB4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eft Arrow 22"/>
          <p:cNvSpPr/>
          <p:nvPr/>
        </p:nvSpPr>
        <p:spPr>
          <a:xfrm rot="2486786">
            <a:off x="2719460" y="2992461"/>
            <a:ext cx="1042531" cy="249517"/>
          </a:xfrm>
          <a:prstGeom prst="leftArrow">
            <a:avLst/>
          </a:prstGeom>
          <a:solidFill>
            <a:srgbClr val="8FB4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Left Arrow 23"/>
          <p:cNvSpPr/>
          <p:nvPr/>
        </p:nvSpPr>
        <p:spPr>
          <a:xfrm rot="5400000" flipV="1">
            <a:off x="3652207" y="2709783"/>
            <a:ext cx="779586" cy="273108"/>
          </a:xfrm>
          <a:prstGeom prst="leftArrow">
            <a:avLst/>
          </a:prstGeom>
          <a:solidFill>
            <a:srgbClr val="8FB4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Arrow 24"/>
          <p:cNvSpPr/>
          <p:nvPr/>
        </p:nvSpPr>
        <p:spPr>
          <a:xfrm rot="7607295" flipV="1">
            <a:off x="4220363" y="2934966"/>
            <a:ext cx="1426270" cy="217223"/>
          </a:xfrm>
          <a:prstGeom prst="leftArrow">
            <a:avLst/>
          </a:prstGeom>
          <a:solidFill>
            <a:srgbClr val="8FB4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Left Arrow 25"/>
          <p:cNvSpPr/>
          <p:nvPr/>
        </p:nvSpPr>
        <p:spPr>
          <a:xfrm rot="9846940">
            <a:off x="4514629" y="3581992"/>
            <a:ext cx="1795287" cy="219941"/>
          </a:xfrm>
          <a:prstGeom prst="leftArrow">
            <a:avLst/>
          </a:prstGeom>
          <a:solidFill>
            <a:srgbClr val="8FB4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unhappy_Doctor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52287" y="3122973"/>
            <a:ext cx="1468070" cy="2082825"/>
          </a:xfrm>
          <a:prstGeom prst="rect">
            <a:avLst/>
          </a:prstGeom>
        </p:spPr>
      </p:pic>
      <p:sp>
        <p:nvSpPr>
          <p:cNvPr id="29" name="Content Placeholder 3"/>
          <p:cNvSpPr txBox="1">
            <a:spLocks/>
          </p:cNvSpPr>
          <p:nvPr/>
        </p:nvSpPr>
        <p:spPr bwMode="auto">
          <a:xfrm>
            <a:off x="579142" y="5052184"/>
            <a:ext cx="8255903" cy="142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92100" marR="0" lvl="0" indent="-29210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20000"/>
              <a:buFont typeface="Wingdings" pitchFamily="2" charset="2"/>
              <a:buChar char="§"/>
              <a:tabLst/>
              <a:defRPr/>
            </a:pP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92100" marR="0" lvl="1" indent="-292100" algn="l" defTabSz="914400" rtl="0" eaLnBrk="1" fontAlgn="base" latinLnBrk="0" hangingPunct="1">
              <a:lnSpc>
                <a:spcPts val="26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Pct val="120000"/>
              <a:buFont typeface="Wingdings" pitchFamily="2" charset="2"/>
              <a:buChar char="§"/>
              <a:tabLst/>
              <a:defRPr/>
            </a:pPr>
            <a:r>
              <a:rPr lang="en-US" sz="2000" b="1" kern="0" dirty="0" smtClean="0">
                <a:latin typeface="+mn-lt"/>
              </a:rPr>
              <a:t>Has 15 minutes per patient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cs"/>
            </a:endParaRPr>
          </a:p>
          <a:p>
            <a:pPr marL="684213" marR="0" lvl="1" indent="-227013" algn="l" defTabSz="91440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ts val="800"/>
              </a:spcAft>
              <a:buClr>
                <a:srgbClr val="FDAA03"/>
              </a:buClr>
              <a:buSzTx/>
              <a:buFontTx/>
              <a:buChar char="–"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cs typeface="+mn-cs"/>
            </a:endParaRPr>
          </a:p>
        </p:txBody>
      </p:sp>
      <p:sp>
        <p:nvSpPr>
          <p:cNvPr id="30" name="Left Arrow 29"/>
          <p:cNvSpPr/>
          <p:nvPr/>
        </p:nvSpPr>
        <p:spPr>
          <a:xfrm>
            <a:off x="7078688" y="3143267"/>
            <a:ext cx="431783" cy="202099"/>
          </a:xfrm>
          <a:prstGeom prst="leftArrow">
            <a:avLst/>
          </a:prstGeom>
          <a:solidFill>
            <a:srgbClr val="8FB4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 descr="animated_clock.gi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7856" y="889249"/>
            <a:ext cx="1605187" cy="11450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6" grpId="0"/>
      <p:bldP spid="18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medCafe Interface</a:t>
            </a:r>
            <a:endParaRPr lang="en-US" dirty="0"/>
          </a:p>
        </p:txBody>
      </p:sp>
      <p:pic>
        <p:nvPicPr>
          <p:cNvPr id="4" name="Content Placeholder 3" descr="medCafe-coverflow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709259" y="831850"/>
            <a:ext cx="7164742" cy="4948842"/>
          </a:xfrm>
          <a:ln w="25400">
            <a:solidFill>
              <a:schemeClr val="tx2">
                <a:lumMod val="20000"/>
                <a:lumOff val="80000"/>
              </a:schemeClr>
            </a:solidFill>
            <a:round/>
          </a:ln>
          <a:effectLst>
            <a:reflection blurRad="6350" stA="50000" endA="300" endPos="90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1066800" y="5943600"/>
            <a:ext cx="7148011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Flexible 5 pane interface, adaptable to clinician’s needs. Panes can be hidden or shown.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29000" y="1168400"/>
            <a:ext cx="5444256" cy="307777"/>
          </a:xfrm>
          <a:prstGeom prst="rect">
            <a:avLst/>
          </a:prstGeom>
          <a:solidFill>
            <a:schemeClr val="tx2">
              <a:lumMod val="20000"/>
              <a:lumOff val="80000"/>
              <a:alpha val="54000"/>
            </a:schemeClr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Top Pane: Coversheet containing commonly required patient data.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00251" y="4851400"/>
            <a:ext cx="3618298" cy="738664"/>
          </a:xfrm>
          <a:prstGeom prst="rect">
            <a:avLst/>
          </a:prstGeom>
          <a:solidFill>
            <a:schemeClr val="tx2">
              <a:lumMod val="20000"/>
              <a:lumOff val="80000"/>
              <a:alpha val="71000"/>
            </a:schemeClr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Right hand pane contains list of</a:t>
            </a:r>
          </a:p>
          <a:p>
            <a:r>
              <a:rPr lang="en-US" dirty="0" smtClean="0"/>
              <a:t> components that can be drag and dropped</a:t>
            </a:r>
          </a:p>
          <a:p>
            <a:r>
              <a:rPr lang="en-US" dirty="0" smtClean="0"/>
              <a:t> into the center pane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80651" y="5232400"/>
            <a:ext cx="4057058" cy="307777"/>
          </a:xfrm>
          <a:prstGeom prst="rect">
            <a:avLst/>
          </a:prstGeom>
          <a:solidFill>
            <a:schemeClr val="tx2">
              <a:lumMod val="20000"/>
              <a:lumOff val="80000"/>
              <a:alpha val="71000"/>
            </a:schemeClr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Center pane contains composable patient record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67851" y="3848100"/>
            <a:ext cx="2056973" cy="954107"/>
          </a:xfrm>
          <a:prstGeom prst="rect">
            <a:avLst/>
          </a:prstGeom>
          <a:solidFill>
            <a:schemeClr val="tx2">
              <a:lumMod val="20000"/>
              <a:lumOff val="80000"/>
              <a:alpha val="71000"/>
            </a:schemeClr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Left pane contains </a:t>
            </a:r>
          </a:p>
          <a:p>
            <a:r>
              <a:rPr lang="en-US" dirty="0" smtClean="0"/>
              <a:t>Patient look up</a:t>
            </a:r>
          </a:p>
          <a:p>
            <a:r>
              <a:rPr lang="en-US" dirty="0" smtClean="0"/>
              <a:t>and </a:t>
            </a:r>
          </a:p>
          <a:p>
            <a:r>
              <a:rPr lang="en-US" dirty="0" smtClean="0"/>
              <a:t>scheduling functionality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medCafe</a:t>
            </a:r>
            <a:r>
              <a:rPr lang="en-US" dirty="0" smtClean="0"/>
              <a:t> Components</a:t>
            </a:r>
            <a:endParaRPr lang="en-US" dirty="0"/>
          </a:p>
        </p:txBody>
      </p:sp>
      <p:pic>
        <p:nvPicPr>
          <p:cNvPr id="4" name="Content Placeholder 3" descr="components.png"/>
          <p:cNvPicPr>
            <a:picLocks noChangeAspect="1"/>
          </p:cNvPicPr>
          <p:nvPr/>
        </p:nvPicPr>
        <p:blipFill>
          <a:blip r:embed="rId2" cstate="print"/>
          <a:srcRect l="-29135" r="-29135"/>
          <a:stretch>
            <a:fillRect/>
          </a:stretch>
        </p:blipFill>
        <p:spPr bwMode="auto">
          <a:xfrm>
            <a:off x="-751494" y="1285549"/>
            <a:ext cx="6733194" cy="5042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Content Placeholder 3" descr="small-timeline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-16280" b="-16280"/>
          <a:stretch>
            <a:fillRect/>
          </a:stretch>
        </p:blipFill>
        <p:spPr>
          <a:xfrm>
            <a:off x="4965489" y="950245"/>
            <a:ext cx="4178511" cy="2472014"/>
          </a:xfrm>
          <a:effectLst>
            <a:reflection stA="50000" endPos="75000" dist="12700" dir="5400000" sy="-100000" algn="bl" rotWithShape="0"/>
          </a:effectLst>
        </p:spPr>
      </p:pic>
      <p:pic>
        <p:nvPicPr>
          <p:cNvPr id="6" name="Picture 5" descr="coverflow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70100" y="3500463"/>
            <a:ext cx="3788942" cy="1655737"/>
          </a:xfrm>
          <a:prstGeom prst="rect">
            <a:avLst/>
          </a:prstGeom>
          <a:effectLst>
            <a:reflection stA="50000" endPos="75000" dist="127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5593655" y="3346102"/>
            <a:ext cx="1721545" cy="1784698"/>
          </a:xfrm>
          <a:prstGeom prst="roundRect">
            <a:avLst>
              <a:gd name="adj" fmla="val 10440"/>
            </a:avLst>
          </a:prstGeom>
          <a:gradFill flip="none" rotWithShape="1">
            <a:gsLst>
              <a:gs pos="0">
                <a:srgbClr val="B07305">
                  <a:alpha val="84000"/>
                </a:srgbClr>
              </a:gs>
              <a:gs pos="100000">
                <a:schemeClr val="bg1">
                  <a:alpha val="84000"/>
                </a:schemeClr>
              </a:gs>
            </a:gsLst>
            <a:lin ang="0" scaled="1"/>
            <a:tileRect/>
          </a:gradFill>
          <a:ln/>
          <a:effectLst>
            <a:innerShdw blurRad="63500" dist="50800" dir="13500000">
              <a:srgbClr val="000000">
                <a:alpha val="50000"/>
              </a:srgbClr>
            </a:innerShdw>
            <a:reflection stA="50000" endPos="75000" dist="127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ounded Rectangle 5"/>
          <p:cNvSpPr/>
          <p:nvPr/>
        </p:nvSpPr>
        <p:spPr>
          <a:xfrm>
            <a:off x="2956422" y="1085930"/>
            <a:ext cx="2622586" cy="1466770"/>
          </a:xfrm>
          <a:prstGeom prst="roundRect">
            <a:avLst/>
          </a:prstGeom>
          <a:gradFill flip="none" rotWithShape="1">
            <a:gsLst>
              <a:gs pos="0">
                <a:srgbClr val="B07305">
                  <a:alpha val="84000"/>
                </a:srgbClr>
              </a:gs>
              <a:gs pos="100000">
                <a:schemeClr val="bg1">
                  <a:alpha val="84000"/>
                </a:schemeClr>
              </a:gs>
            </a:gsLst>
            <a:lin ang="0" scaled="1"/>
            <a:tileRect/>
          </a:gradFill>
          <a:ln/>
          <a:effectLst>
            <a:innerShdw blurRad="63500" dist="50800" dir="13500000">
              <a:srgbClr val="000000">
                <a:alpha val="50000"/>
              </a:srgbClr>
            </a:innerShdw>
            <a:reflection stA="50000" endPos="75000" dist="127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medCafe Architecture</a:t>
            </a:r>
            <a:endParaRPr lang="en-US" dirty="0"/>
          </a:p>
        </p:txBody>
      </p:sp>
      <p:pic>
        <p:nvPicPr>
          <p:cNvPr id="7" name="Content Placeholder 6" descr="Picture 9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 t="-15009" b="-15009"/>
          <a:stretch>
            <a:fillRect/>
          </a:stretch>
        </p:blipFill>
        <p:spPr>
          <a:xfrm>
            <a:off x="3372887" y="1387658"/>
            <a:ext cx="1921767" cy="1136920"/>
          </a:xfrm>
          <a:effectLst>
            <a:reflection stA="50000" endPos="75000" dist="12700" dir="5400000" sy="-100000" algn="bl" rotWithShape="0"/>
          </a:effectLst>
        </p:spPr>
      </p:pic>
      <p:sp>
        <p:nvSpPr>
          <p:cNvPr id="8" name="TextBox 7"/>
          <p:cNvSpPr txBox="1"/>
          <p:nvPr/>
        </p:nvSpPr>
        <p:spPr>
          <a:xfrm>
            <a:off x="3265861" y="1197458"/>
            <a:ext cx="2146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Composable Framework 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5549900" y="2501900"/>
            <a:ext cx="914400" cy="863600"/>
          </a:xfrm>
          <a:prstGeom prst="straightConnector1">
            <a:avLst/>
          </a:prstGeom>
          <a:ln w="38100" cap="flat">
            <a:round/>
            <a:headEnd type="arrow"/>
            <a:tailEnd type="arrow"/>
          </a:ln>
          <a:effectLst>
            <a:outerShdw blurRad="40000" dist="508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0800000" flipV="1">
            <a:off x="1905000" y="2387600"/>
            <a:ext cx="1041400" cy="901700"/>
          </a:xfrm>
          <a:prstGeom prst="straightConnector1">
            <a:avLst/>
          </a:prstGeom>
          <a:ln w="38100" cap="flat">
            <a:round/>
            <a:headEnd type="arrow"/>
            <a:tailEnd type="arrow"/>
          </a:ln>
          <a:effectLst>
            <a:outerShdw blurRad="40000" dist="508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6261100" y="2628900"/>
            <a:ext cx="2140671" cy="406400"/>
          </a:xfrm>
          <a:prstGeom prst="roundRect">
            <a:avLst/>
          </a:prstGeom>
          <a:solidFill>
            <a:srgbClr val="CEBF80">
              <a:alpha val="56000"/>
            </a:srgbClr>
          </a:solidFill>
          <a:ln>
            <a:solidFill>
              <a:srgbClr val="FFFFCC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50000" endPos="75000" dist="127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6286500" y="2694752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RESTful Web Services</a:t>
            </a:r>
            <a:endParaRPr lang="en-US" dirty="0"/>
          </a:p>
        </p:txBody>
      </p:sp>
      <p:sp>
        <p:nvSpPr>
          <p:cNvPr id="71" name="Rounded Rectangle 70"/>
          <p:cNvSpPr/>
          <p:nvPr/>
        </p:nvSpPr>
        <p:spPr>
          <a:xfrm>
            <a:off x="7950200" y="4787900"/>
            <a:ext cx="952500" cy="787400"/>
          </a:xfrm>
          <a:prstGeom prst="roundRect">
            <a:avLst/>
          </a:prstGeom>
          <a:solidFill>
            <a:srgbClr val="FFFFCC">
              <a:alpha val="85000"/>
            </a:srgbClr>
          </a:solidFill>
          <a:ln>
            <a:solidFill>
              <a:srgbClr val="FFFFCC"/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stA="50000" endPos="75000" dist="12700" dir="5400000" sy="-100000" algn="bl" rotWithShape="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38"/>
          <p:cNvGrpSpPr/>
          <p:nvPr/>
        </p:nvGrpSpPr>
        <p:grpSpPr>
          <a:xfrm>
            <a:off x="165100" y="3294134"/>
            <a:ext cx="2489200" cy="2078204"/>
            <a:chOff x="1092200" y="2938534"/>
            <a:chExt cx="2489200" cy="2078204"/>
          </a:xfrm>
        </p:grpSpPr>
        <p:sp>
          <p:nvSpPr>
            <p:cNvPr id="5" name="Rounded Rectangle 4"/>
            <p:cNvSpPr/>
            <p:nvPr/>
          </p:nvSpPr>
          <p:spPr>
            <a:xfrm>
              <a:off x="1092200" y="2938534"/>
              <a:ext cx="2489200" cy="1887466"/>
            </a:xfrm>
            <a:prstGeom prst="roundRect">
              <a:avLst/>
            </a:prstGeom>
            <a:gradFill flip="none" rotWithShape="1">
              <a:gsLst>
                <a:gs pos="0">
                  <a:srgbClr val="B07305">
                    <a:alpha val="84000"/>
                  </a:srgbClr>
                </a:gs>
                <a:gs pos="100000">
                  <a:schemeClr val="bg1">
                    <a:alpha val="84000"/>
                  </a:schemeClr>
                </a:gs>
              </a:gsLst>
              <a:lin ang="0" scaled="1"/>
              <a:tileRect/>
            </a:gradFill>
            <a:ln/>
            <a:effectLst>
              <a:innerShdw blurRad="63500" dist="50800" dir="13500000">
                <a:srgbClr val="000000">
                  <a:alpha val="50000"/>
                </a:srgbClr>
              </a:innerShdw>
              <a:reflection stA="50000" endPos="75000" dist="12700" dir="5400000" sy="-100000" algn="bl" rotWithShape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Rounded Rectangle 74"/>
            <p:cNvSpPr/>
            <p:nvPr/>
          </p:nvSpPr>
          <p:spPr>
            <a:xfrm>
              <a:off x="1357368" y="3454400"/>
              <a:ext cx="1930400" cy="1079500"/>
            </a:xfrm>
            <a:prstGeom prst="roundRect">
              <a:avLst/>
            </a:prstGeom>
            <a:solidFill>
              <a:srgbClr val="FFFFCC">
                <a:alpha val="85000"/>
              </a:srgbClr>
            </a:solidFill>
            <a:ln>
              <a:solidFill>
                <a:srgbClr val="FFFFCC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484368" y="3416300"/>
              <a:ext cx="1582484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/>
                <a:buChar char="•"/>
              </a:pPr>
              <a:r>
                <a:rPr lang="en-US" dirty="0" smtClean="0">
                  <a:latin typeface="Verdana"/>
                </a:rPr>
                <a:t>Tabs</a:t>
              </a:r>
            </a:p>
            <a:p>
              <a:pPr>
                <a:buFont typeface="Arial"/>
                <a:buChar char="•"/>
              </a:pPr>
              <a:r>
                <a:rPr lang="en-US" dirty="0" err="1" smtClean="0">
                  <a:latin typeface="Verdana"/>
                </a:rPr>
                <a:t>Coverflow</a:t>
              </a:r>
              <a:r>
                <a:rPr lang="en-US" dirty="0" smtClean="0">
                  <a:latin typeface="Verdana"/>
                </a:rPr>
                <a:t> </a:t>
              </a:r>
            </a:p>
            <a:p>
              <a:pPr>
                <a:buFont typeface="Arial"/>
                <a:buChar char="•"/>
              </a:pPr>
              <a:r>
                <a:rPr lang="en-US" dirty="0" smtClean="0">
                  <a:latin typeface="Verdana"/>
                </a:rPr>
                <a:t>Date Slider</a:t>
              </a:r>
            </a:p>
            <a:p>
              <a:pPr>
                <a:buFont typeface="Arial"/>
                <a:buChar char="•"/>
              </a:pPr>
              <a:r>
                <a:rPr lang="en-US" dirty="0" smtClean="0">
                  <a:latin typeface="Verdana"/>
                </a:rPr>
                <a:t>Image Viewers</a:t>
              </a:r>
            </a:p>
            <a:p>
              <a:pPr>
                <a:buFont typeface="Arial"/>
                <a:buChar char="•"/>
              </a:pPr>
              <a:r>
                <a:rPr lang="en-US" dirty="0" smtClean="0">
                  <a:latin typeface="Verdana"/>
                </a:rPr>
                <a:t>Charts</a:t>
              </a:r>
            </a:p>
            <a:p>
              <a:pPr>
                <a:buFont typeface="Arial"/>
                <a:buChar char="•"/>
              </a:pPr>
              <a:endParaRPr lang="en-US" dirty="0" smtClean="0">
                <a:latin typeface="Verdana"/>
              </a:endParaRPr>
            </a:p>
            <a:p>
              <a:pPr>
                <a:buFont typeface="Arial"/>
                <a:buChar char="•"/>
              </a:pPr>
              <a:endParaRPr lang="en-US" dirty="0">
                <a:latin typeface="Verdana"/>
              </a:endParaRPr>
            </a:p>
          </p:txBody>
        </p:sp>
      </p:grpSp>
      <p:pic>
        <p:nvPicPr>
          <p:cNvPr id="57" name="Picture 56" descr="logo_jquery_215x53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2451" y="3422650"/>
            <a:ext cx="1416768" cy="34925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952500" y="4876801"/>
            <a:ext cx="86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AJAX</a:t>
            </a:r>
            <a:endParaRPr lang="en-US" sz="1800" b="1" dirty="0"/>
          </a:p>
        </p:txBody>
      </p:sp>
      <p:sp>
        <p:nvSpPr>
          <p:cNvPr id="104" name="TextBox 103"/>
          <p:cNvSpPr txBox="1"/>
          <p:nvPr/>
        </p:nvSpPr>
        <p:spPr>
          <a:xfrm>
            <a:off x="368300" y="5283200"/>
            <a:ext cx="1661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medCafe Interface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5715000" y="5334000"/>
            <a:ext cx="1659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Health-data server</a:t>
            </a:r>
            <a:endParaRPr lang="en-US" dirty="0"/>
          </a:p>
        </p:txBody>
      </p:sp>
      <p:grpSp>
        <p:nvGrpSpPr>
          <p:cNvPr id="9" name="Group 40"/>
          <p:cNvGrpSpPr/>
          <p:nvPr/>
        </p:nvGrpSpPr>
        <p:grpSpPr>
          <a:xfrm>
            <a:off x="2799655" y="3333402"/>
            <a:ext cx="2572445" cy="1835498"/>
            <a:chOff x="3815655" y="3003202"/>
            <a:chExt cx="2572445" cy="1835498"/>
          </a:xfrm>
        </p:grpSpPr>
        <p:sp>
          <p:nvSpPr>
            <p:cNvPr id="4" name="Rounded Rectangle 3"/>
            <p:cNvSpPr/>
            <p:nvPr/>
          </p:nvSpPr>
          <p:spPr>
            <a:xfrm>
              <a:off x="3815655" y="3003202"/>
              <a:ext cx="2572445" cy="1835498"/>
            </a:xfrm>
            <a:prstGeom prst="roundRect">
              <a:avLst/>
            </a:prstGeom>
            <a:gradFill flip="none" rotWithShape="1">
              <a:gsLst>
                <a:gs pos="0">
                  <a:srgbClr val="B07305">
                    <a:alpha val="84000"/>
                  </a:srgbClr>
                </a:gs>
                <a:gs pos="100000">
                  <a:schemeClr val="bg1">
                    <a:alpha val="84000"/>
                  </a:schemeClr>
                </a:gs>
              </a:gsLst>
              <a:lin ang="0" scaled="1"/>
              <a:tileRect/>
            </a:gradFill>
            <a:ln/>
            <a:effectLst>
              <a:innerShdw blurRad="63500" dist="50800" dir="13500000">
                <a:srgbClr val="000000">
                  <a:alpha val="50000"/>
                </a:srgbClr>
              </a:innerShdw>
              <a:reflection stA="50000" endPos="75000" dist="12700" dir="5400000" sy="-100000" algn="bl" rotWithShape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grpSp>
          <p:nvGrpSpPr>
            <p:cNvPr id="10" name="Group 19"/>
            <p:cNvGrpSpPr/>
            <p:nvPr/>
          </p:nvGrpSpPr>
          <p:grpSpPr>
            <a:xfrm>
              <a:off x="4114800" y="3390900"/>
              <a:ext cx="1943100" cy="774700"/>
              <a:chOff x="469900" y="4381500"/>
              <a:chExt cx="1943100" cy="774700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469900" y="4432300"/>
                <a:ext cx="1943100" cy="723900"/>
              </a:xfrm>
              <a:prstGeom prst="roundRect">
                <a:avLst/>
              </a:prstGeom>
              <a:solidFill>
                <a:srgbClr val="FFFFCC">
                  <a:alpha val="85000"/>
                </a:srgbClr>
              </a:solidFill>
              <a:ln>
                <a:solidFill>
                  <a:srgbClr val="FFFFCC"/>
                </a:solidFill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T</a:t>
                </a:r>
                <a:endParaRPr lang="en-US" dirty="0"/>
              </a:p>
            </p:txBody>
          </p:sp>
          <p:pic>
            <p:nvPicPr>
              <p:cNvPr id="16" name="Content Placeholder 9" descr="tomcat.gif"/>
              <p:cNvPicPr>
                <a:picLocks noChangeAspect="1"/>
              </p:cNvPicPr>
              <p:nvPr/>
            </p:nvPicPr>
            <p:blipFill>
              <a:blip r:embed="rId5" cstate="print"/>
              <a:srcRect l="-9812" r="-9812"/>
              <a:stretch>
                <a:fillRect/>
              </a:stretch>
            </p:blipFill>
            <p:spPr bwMode="auto">
              <a:xfrm>
                <a:off x="863600" y="4634424"/>
                <a:ext cx="796103" cy="4709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495300" y="4381500"/>
                <a:ext cx="17363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Tomcat Web server</a:t>
                </a:r>
                <a:endParaRPr lang="en-US" dirty="0"/>
              </a:p>
            </p:txBody>
          </p:sp>
        </p:grpSp>
        <p:sp>
          <p:nvSpPr>
            <p:cNvPr id="108" name="TextBox 107"/>
            <p:cNvSpPr txBox="1"/>
            <p:nvPr/>
          </p:nvSpPr>
          <p:spPr>
            <a:xfrm>
              <a:off x="4318000" y="4445001"/>
              <a:ext cx="1892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/>
                <a:t>JAVA/ J2EE</a:t>
              </a:r>
              <a:endParaRPr lang="en-US" sz="1800" b="1" dirty="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956300" y="3898900"/>
            <a:ext cx="1003300" cy="520700"/>
            <a:chOff x="1600200" y="2273300"/>
            <a:chExt cx="1473200" cy="711200"/>
          </a:xfrm>
        </p:grpSpPr>
        <p:sp>
          <p:nvSpPr>
            <p:cNvPr id="13" name="Rounded Rectangle 12"/>
            <p:cNvSpPr/>
            <p:nvPr/>
          </p:nvSpPr>
          <p:spPr>
            <a:xfrm>
              <a:off x="1600200" y="2273300"/>
              <a:ext cx="1473200" cy="711200"/>
            </a:xfrm>
            <a:prstGeom prst="roundRect">
              <a:avLst/>
            </a:prstGeom>
            <a:solidFill>
              <a:srgbClr val="FFFFCC">
                <a:alpha val="85000"/>
              </a:srgbClr>
            </a:solidFill>
            <a:ln>
              <a:solidFill>
                <a:srgbClr val="FFFFCC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restlet-logo200.gif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6400" y="2393950"/>
              <a:ext cx="1341549" cy="476250"/>
            </a:xfrm>
            <a:prstGeom prst="rect">
              <a:avLst/>
            </a:prstGeom>
          </p:spPr>
        </p:pic>
      </p:grpSp>
      <p:grpSp>
        <p:nvGrpSpPr>
          <p:cNvPr id="12" name="Group 26"/>
          <p:cNvGrpSpPr/>
          <p:nvPr/>
        </p:nvGrpSpPr>
        <p:grpSpPr>
          <a:xfrm>
            <a:off x="7874000" y="3238500"/>
            <a:ext cx="1028700" cy="431800"/>
            <a:chOff x="7302500" y="2146300"/>
            <a:chExt cx="1435100" cy="546100"/>
          </a:xfrm>
        </p:grpSpPr>
        <p:sp>
          <p:nvSpPr>
            <p:cNvPr id="25" name="Rounded Rectangle 24"/>
            <p:cNvSpPr/>
            <p:nvPr/>
          </p:nvSpPr>
          <p:spPr>
            <a:xfrm>
              <a:off x="7302500" y="2146300"/>
              <a:ext cx="1435100" cy="546100"/>
            </a:xfrm>
            <a:prstGeom prst="roundRect">
              <a:avLst/>
            </a:prstGeom>
            <a:solidFill>
              <a:srgbClr val="FFFFCC">
                <a:alpha val="85000"/>
              </a:srgbClr>
            </a:solidFill>
            <a:ln>
              <a:solidFill>
                <a:srgbClr val="FFFFCC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hData_logo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85314" y="2273370"/>
              <a:ext cx="1149663" cy="304730"/>
            </a:xfrm>
            <a:prstGeom prst="rect">
              <a:avLst/>
            </a:prstGeom>
          </p:spPr>
        </p:pic>
      </p:grpSp>
      <p:cxnSp>
        <p:nvCxnSpPr>
          <p:cNvPr id="33" name="Elbow Connector 32"/>
          <p:cNvCxnSpPr>
            <a:stCxn id="38" idx="3"/>
            <a:endCxn id="44" idx="1"/>
          </p:cNvCxnSpPr>
          <p:nvPr/>
        </p:nvCxnSpPr>
        <p:spPr>
          <a:xfrm flipV="1">
            <a:off x="7315200" y="4222750"/>
            <a:ext cx="596900" cy="15701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46"/>
          <p:cNvGrpSpPr/>
          <p:nvPr/>
        </p:nvGrpSpPr>
        <p:grpSpPr>
          <a:xfrm>
            <a:off x="7874000" y="3784600"/>
            <a:ext cx="990600" cy="917377"/>
            <a:chOff x="7632700" y="4089400"/>
            <a:chExt cx="990600" cy="917377"/>
          </a:xfrm>
        </p:grpSpPr>
        <p:sp>
          <p:nvSpPr>
            <p:cNvPr id="44" name="Rounded Rectangle 43"/>
            <p:cNvSpPr/>
            <p:nvPr/>
          </p:nvSpPr>
          <p:spPr>
            <a:xfrm>
              <a:off x="7670800" y="4089400"/>
              <a:ext cx="952500" cy="876300"/>
            </a:xfrm>
            <a:prstGeom prst="roundRect">
              <a:avLst/>
            </a:prstGeom>
            <a:solidFill>
              <a:srgbClr val="FFFFCC">
                <a:alpha val="85000"/>
              </a:srgbClr>
            </a:solidFill>
            <a:ln>
              <a:solidFill>
                <a:srgbClr val="FFFFCC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 descr="openvista.gif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34300" y="4095750"/>
              <a:ext cx="755009" cy="85725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7632700" y="4699000"/>
              <a:ext cx="9799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openVista</a:t>
              </a:r>
              <a:endParaRPr lang="en-US" dirty="0"/>
            </a:p>
          </p:txBody>
        </p:sp>
      </p:grpSp>
      <p:cxnSp>
        <p:nvCxnSpPr>
          <p:cNvPr id="56" name="Elbow Connector 47"/>
          <p:cNvCxnSpPr>
            <a:endCxn id="106" idx="1"/>
          </p:cNvCxnSpPr>
          <p:nvPr/>
        </p:nvCxnSpPr>
        <p:spPr>
          <a:xfrm rot="16200000" flipH="1">
            <a:off x="6791980" y="4187508"/>
            <a:ext cx="1690132" cy="342900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7808496" y="4834692"/>
            <a:ext cx="109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Additional</a:t>
            </a:r>
          </a:p>
          <a:p>
            <a:pPr algn="ctr"/>
            <a:r>
              <a:rPr lang="en-US" dirty="0" smtClean="0"/>
              <a:t>data servers</a:t>
            </a:r>
            <a:endParaRPr lang="en-US" dirty="0"/>
          </a:p>
        </p:txBody>
      </p:sp>
      <p:cxnSp>
        <p:nvCxnSpPr>
          <p:cNvPr id="54" name="Elbow Connector 53"/>
          <p:cNvCxnSpPr/>
          <p:nvPr/>
        </p:nvCxnSpPr>
        <p:spPr>
          <a:xfrm>
            <a:off x="7429500" y="3463751"/>
            <a:ext cx="444500" cy="3349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225800" y="5346700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 server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58800" y="5943600"/>
            <a:ext cx="8218391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38100"/>
          </a:effectLst>
        </p:spPr>
        <p:txBody>
          <a:bodyPr wrap="none" rtlCol="0">
            <a:spAutoFit/>
          </a:bodyPr>
          <a:lstStyle/>
          <a:p>
            <a:r>
              <a:rPr lang="en-US" dirty="0" smtClean="0"/>
              <a:t>medCafe architecture composed of 3 distinct, separable layers: front-end, application and data server.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5600700" y="4699001"/>
            <a:ext cx="18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Web Services</a:t>
            </a:r>
            <a:endParaRPr 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65100"/>
            <a:ext cx="8229600" cy="635000"/>
          </a:xfrm>
        </p:spPr>
        <p:txBody>
          <a:bodyPr/>
          <a:lstStyle/>
          <a:p>
            <a:pPr algn="ctr"/>
            <a:r>
              <a:rPr lang="en-US" dirty="0" err="1" smtClean="0"/>
              <a:t>medCafe</a:t>
            </a:r>
            <a:r>
              <a:rPr lang="en-US" dirty="0" smtClean="0"/>
              <a:t>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596900"/>
            <a:ext cx="8509000" cy="586740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dirty="0" smtClean="0"/>
              <a:t>Veteran’s Affairs Feedback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Peter Levin (CTO, Veterans Affairs)</a:t>
            </a:r>
          </a:p>
          <a:p>
            <a:pPr lvl="2">
              <a:spcAft>
                <a:spcPts val="0"/>
              </a:spcAft>
            </a:pPr>
            <a:r>
              <a:rPr lang="en-US" dirty="0" smtClean="0"/>
              <a:t>”You have a very cool thing here”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Doug Rosendale (</a:t>
            </a:r>
            <a:r>
              <a:rPr lang="en-US" dirty="0" smtClean="0"/>
              <a:t>Dir. of Joint Interoperability Ventures within the Veterans Health Administration (VHA) Office of Health Information (OHI)), </a:t>
            </a:r>
            <a:endParaRPr lang="en-US" dirty="0" smtClean="0"/>
          </a:p>
          <a:p>
            <a:pPr lvl="2">
              <a:spcAft>
                <a:spcPts val="0"/>
              </a:spcAft>
            </a:pPr>
            <a:r>
              <a:rPr lang="en-US" dirty="0" smtClean="0"/>
              <a:t>“</a:t>
            </a:r>
            <a:r>
              <a:rPr lang="en-US" dirty="0" smtClean="0"/>
              <a:t>Wow – awesome,</a:t>
            </a:r>
            <a:r>
              <a:rPr lang="en-US" dirty="0" smtClean="0"/>
              <a:t>” </a:t>
            </a:r>
            <a:r>
              <a:rPr lang="en-US" dirty="0" smtClean="0"/>
              <a:t>“I love the componentized nature of this.” and “You had me at drop box…</a:t>
            </a:r>
            <a:r>
              <a:rPr lang="en-US" dirty="0" smtClean="0"/>
              <a:t>”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Dr. </a:t>
            </a:r>
            <a:r>
              <a:rPr lang="en-US" dirty="0" err="1" smtClean="0"/>
              <a:t>Nebeker</a:t>
            </a:r>
            <a:r>
              <a:rPr lang="en-US" dirty="0" smtClean="0"/>
              <a:t>, (</a:t>
            </a:r>
            <a:r>
              <a:rPr lang="en-US" dirty="0" smtClean="0"/>
              <a:t>Director, VA Informatics and Computing Infrastructure</a:t>
            </a:r>
            <a:r>
              <a:rPr lang="en-US" dirty="0" smtClean="0"/>
              <a:t> ) </a:t>
            </a:r>
          </a:p>
          <a:p>
            <a:pPr lvl="2">
              <a:spcAft>
                <a:spcPts val="0"/>
              </a:spcAft>
            </a:pPr>
            <a:r>
              <a:rPr lang="en-US" dirty="0" smtClean="0"/>
              <a:t>“last hope” (for Pensacola Pilot)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Jim </a:t>
            </a:r>
            <a:r>
              <a:rPr lang="en-US" dirty="0" err="1" smtClean="0"/>
              <a:t>Demetriades</a:t>
            </a:r>
            <a:r>
              <a:rPr lang="en-US" dirty="0" smtClean="0"/>
              <a:t> (Director, Emerging Health Technologies at Department of Veterans Affairs) and Nancy </a:t>
            </a:r>
            <a:r>
              <a:rPr lang="en-US" dirty="0" err="1" smtClean="0"/>
              <a:t>Wilck</a:t>
            </a:r>
            <a:r>
              <a:rPr lang="en-US" dirty="0" smtClean="0"/>
              <a:t> at Veterans Affairs</a:t>
            </a:r>
            <a:r>
              <a:rPr lang="en-US" dirty="0" smtClean="0"/>
              <a:t> </a:t>
            </a:r>
          </a:p>
          <a:p>
            <a:pPr lvl="2">
              <a:spcAft>
                <a:spcPts val="0"/>
              </a:spcAft>
            </a:pPr>
            <a:r>
              <a:rPr lang="en-US" dirty="0" smtClean="0"/>
              <a:t>“We </a:t>
            </a:r>
            <a:r>
              <a:rPr lang="en-US" dirty="0" smtClean="0"/>
              <a:t>tried to do something similar 5 years </a:t>
            </a:r>
            <a:r>
              <a:rPr lang="en-US" dirty="0" smtClean="0"/>
              <a:t>ago”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Impacts</a:t>
            </a:r>
          </a:p>
          <a:p>
            <a:pPr lvl="1">
              <a:spcAft>
                <a:spcPts val="0"/>
              </a:spcAft>
            </a:pPr>
            <a:r>
              <a:rPr lang="en-US" dirty="0" err="1" smtClean="0"/>
              <a:t>DoD</a:t>
            </a:r>
            <a:r>
              <a:rPr lang="en-US" dirty="0" smtClean="0"/>
              <a:t>/ VA Joint Presentation Layer </a:t>
            </a:r>
            <a:r>
              <a:rPr lang="en-US" dirty="0" smtClean="0"/>
              <a:t>Pilot site, Pensacola 1</a:t>
            </a:r>
            <a:r>
              <a:rPr lang="en-US" baseline="30000" dirty="0" smtClean="0"/>
              <a:t>st</a:t>
            </a:r>
            <a:r>
              <a:rPr lang="en-US" dirty="0" smtClean="0"/>
              <a:t> July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Aligns well with Requirements for Joint Presentation Layer</a:t>
            </a:r>
          </a:p>
          <a:p>
            <a:pPr lvl="1">
              <a:spcAft>
                <a:spcPts val="400"/>
              </a:spcAft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0" y="165100"/>
            <a:ext cx="8229600" cy="635000"/>
          </a:xfrm>
        </p:spPr>
        <p:txBody>
          <a:bodyPr/>
          <a:lstStyle/>
          <a:p>
            <a:pPr algn="ctr"/>
            <a:r>
              <a:rPr lang="en-US" dirty="0" err="1" smtClean="0"/>
              <a:t>medCafe</a:t>
            </a:r>
            <a:r>
              <a:rPr lang="en-US" dirty="0" smtClean="0"/>
              <a:t> Impacts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596900"/>
            <a:ext cx="8509000" cy="5867400"/>
          </a:xfrm>
        </p:spPr>
        <p:txBody>
          <a:bodyPr/>
          <a:lstStyle/>
          <a:p>
            <a:pPr>
              <a:spcAft>
                <a:spcPts val="400"/>
              </a:spcAft>
            </a:pPr>
            <a:r>
              <a:rPr lang="en-US" dirty="0" smtClean="0"/>
              <a:t>Open Health Tools </a:t>
            </a:r>
          </a:p>
          <a:p>
            <a:pPr lvl="1">
              <a:spcAft>
                <a:spcPts val="400"/>
              </a:spcAft>
            </a:pPr>
            <a:r>
              <a:rPr lang="en-US" dirty="0" smtClean="0"/>
              <a:t>“Open </a:t>
            </a:r>
            <a:r>
              <a:rPr lang="en-US" dirty="0" smtClean="0"/>
              <a:t>Health Tools (OHT) is dedicated to improving the health of people through the transformation of health information technologies (health IT)</a:t>
            </a:r>
            <a:r>
              <a:rPr lang="en-US" dirty="0" smtClean="0"/>
              <a:t>.”</a:t>
            </a:r>
            <a:r>
              <a:rPr lang="en-US" baseline="30000" dirty="0" smtClean="0"/>
              <a:t>1</a:t>
            </a:r>
            <a:endParaRPr lang="en-US" baseline="30000" dirty="0" smtClean="0"/>
          </a:p>
          <a:p>
            <a:pPr lvl="1">
              <a:spcAft>
                <a:spcPts val="400"/>
              </a:spcAft>
            </a:pPr>
            <a:r>
              <a:rPr lang="en-US" dirty="0" smtClean="0"/>
              <a:t>Rob </a:t>
            </a:r>
            <a:r>
              <a:rPr lang="en-US" dirty="0" err="1" smtClean="0"/>
              <a:t>Kolodner</a:t>
            </a:r>
            <a:r>
              <a:rPr lang="en-US" dirty="0" smtClean="0"/>
              <a:t> </a:t>
            </a:r>
            <a:r>
              <a:rPr lang="en-US" dirty="0" smtClean="0"/>
              <a:t>CTO Open Health Tools (former National coordinator for Health IT at VA)</a:t>
            </a:r>
            <a:r>
              <a:rPr lang="en-US" dirty="0" smtClean="0"/>
              <a:t> </a:t>
            </a:r>
          </a:p>
          <a:p>
            <a:pPr lvl="1">
              <a:spcAft>
                <a:spcPts val="400"/>
              </a:spcAft>
            </a:pPr>
            <a:r>
              <a:rPr lang="en-US" dirty="0" smtClean="0"/>
              <a:t>Skip </a:t>
            </a:r>
            <a:r>
              <a:rPr lang="en-US" dirty="0" err="1" smtClean="0"/>
              <a:t>McGaughey</a:t>
            </a:r>
            <a:r>
              <a:rPr lang="en-US" dirty="0" smtClean="0"/>
              <a:t>, Executive Director OHT (</a:t>
            </a:r>
            <a:r>
              <a:rPr lang="en-US" dirty="0" err="1" smtClean="0"/>
              <a:t>CoFounder</a:t>
            </a:r>
            <a:r>
              <a:rPr lang="en-US" dirty="0" smtClean="0"/>
              <a:t> of Eclipse)</a:t>
            </a:r>
            <a:r>
              <a:rPr lang="en-US" dirty="0" smtClean="0"/>
              <a:t> </a:t>
            </a:r>
          </a:p>
          <a:p>
            <a:pPr lvl="2">
              <a:spcAft>
                <a:spcPts val="400"/>
              </a:spcAft>
            </a:pPr>
            <a:r>
              <a:rPr lang="en-US" dirty="0" smtClean="0"/>
              <a:t>“</a:t>
            </a:r>
            <a:r>
              <a:rPr lang="en-US" dirty="0" smtClean="0"/>
              <a:t>You solved a lot of the really hard </a:t>
            </a:r>
            <a:r>
              <a:rPr lang="en-US" dirty="0" smtClean="0"/>
              <a:t>problems”</a:t>
            </a:r>
          </a:p>
          <a:p>
            <a:pPr lvl="2">
              <a:spcAft>
                <a:spcPts val="400"/>
              </a:spcAft>
            </a:pPr>
            <a:r>
              <a:rPr lang="en-US" dirty="0" smtClean="0"/>
              <a:t>“</a:t>
            </a:r>
            <a:r>
              <a:rPr lang="en-US" dirty="0" smtClean="0"/>
              <a:t>There are many who want to work to solve the next generation of the UI [user-defined GUIs], which you've already thought through most </a:t>
            </a:r>
            <a:r>
              <a:rPr lang="en-US" dirty="0" smtClean="0"/>
              <a:t>of”</a:t>
            </a:r>
          </a:p>
          <a:p>
            <a:pPr>
              <a:spcAft>
                <a:spcPts val="400"/>
              </a:spcAft>
            </a:pPr>
            <a:r>
              <a:rPr lang="en-US" dirty="0" smtClean="0"/>
              <a:t>Impacts (from OHT meeting Feb. 24</a:t>
            </a:r>
            <a:r>
              <a:rPr lang="en-US" baseline="30000" dirty="0" smtClean="0"/>
              <a:t>th</a:t>
            </a:r>
            <a:r>
              <a:rPr lang="en-US" dirty="0" smtClean="0"/>
              <a:t>)</a:t>
            </a:r>
          </a:p>
          <a:p>
            <a:pPr lvl="1">
              <a:spcAft>
                <a:spcPts val="400"/>
              </a:spcAft>
            </a:pPr>
            <a:r>
              <a:rPr lang="en-US" dirty="0" smtClean="0"/>
              <a:t>Provide </a:t>
            </a:r>
            <a:r>
              <a:rPr lang="en-US" dirty="0" smtClean="0"/>
              <a:t>a </a:t>
            </a:r>
            <a:r>
              <a:rPr lang="en-US" dirty="0" smtClean="0"/>
              <a:t>capability </a:t>
            </a:r>
            <a:r>
              <a:rPr lang="en-US" dirty="0" smtClean="0"/>
              <a:t>that's currently missing from </a:t>
            </a:r>
            <a:r>
              <a:rPr lang="en-US" dirty="0" smtClean="0"/>
              <a:t>Open Health Tool's </a:t>
            </a:r>
            <a:r>
              <a:rPr lang="en-US" dirty="0" smtClean="0"/>
              <a:t>suite of </a:t>
            </a:r>
            <a:r>
              <a:rPr lang="en-US" dirty="0" smtClean="0"/>
              <a:t>tools</a:t>
            </a:r>
          </a:p>
          <a:p>
            <a:pPr lvl="2">
              <a:spcAft>
                <a:spcPts val="400"/>
              </a:spcAft>
            </a:pPr>
            <a:r>
              <a:rPr lang="en-US" dirty="0" smtClean="0"/>
              <a:t>“When can we get this?”</a:t>
            </a:r>
          </a:p>
          <a:p>
            <a:pPr lvl="1">
              <a:buNone/>
            </a:pP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23522" y="6095617"/>
            <a:ext cx="87204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aseline="30000" dirty="0" smtClean="0"/>
              <a:t>1</a:t>
            </a:r>
            <a:r>
              <a:rPr lang="en-US" sz="1100" dirty="0" smtClean="0"/>
              <a:t>http:</a:t>
            </a:r>
            <a:r>
              <a:rPr lang="en-US" sz="1100" dirty="0" smtClean="0"/>
              <a:t>//</a:t>
            </a:r>
            <a:r>
              <a:rPr lang="en-US" sz="1100" dirty="0" smtClean="0"/>
              <a:t>www.openhealthtools.org</a:t>
            </a:r>
            <a:r>
              <a:rPr lang="en-US" sz="1100" dirty="0" smtClean="0"/>
              <a:t>/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Y09-Innovation Exchange Template">
  <a:themeElements>
    <a:clrScheme name="">
      <a:dk1>
        <a:srgbClr val="000000"/>
      </a:dk1>
      <a:lt1>
        <a:srgbClr val="FFFFFF"/>
      </a:lt1>
      <a:dk2>
        <a:srgbClr val="003399"/>
      </a:dk2>
      <a:lt2>
        <a:srgbClr val="808080"/>
      </a:lt2>
      <a:accent1>
        <a:srgbClr val="FFCC99"/>
      </a:accent1>
      <a:accent2>
        <a:srgbClr val="FF9999"/>
      </a:accent2>
      <a:accent3>
        <a:srgbClr val="FFFFFF"/>
      </a:accent3>
      <a:accent4>
        <a:srgbClr val="000000"/>
      </a:accent4>
      <a:accent5>
        <a:srgbClr val="FFE2CA"/>
      </a:accent5>
      <a:accent6>
        <a:srgbClr val="E78A8A"/>
      </a:accent6>
      <a:hlink>
        <a:srgbClr val="0000FF"/>
      </a:hlink>
      <a:folHlink>
        <a:srgbClr val="990099"/>
      </a:folHlink>
    </a:clrScheme>
    <a:fontScheme name="mitrebriefing">
      <a:majorFont>
        <a:latin typeface="Times New Roman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itrebrief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rebriefing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itrebriefing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rebriefing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rebriefing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rebriefing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rebriefing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itrebriefing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CC"/>
        </a:accent1>
        <a:accent2>
          <a:srgbClr val="99CCFF"/>
        </a:accent2>
        <a:accent3>
          <a:srgbClr val="FFFFFF"/>
        </a:accent3>
        <a:accent4>
          <a:srgbClr val="000000"/>
        </a:accent4>
        <a:accent5>
          <a:srgbClr val="FFFFE2"/>
        </a:accent5>
        <a:accent6>
          <a:srgbClr val="8AB9E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13DD9711544946841A23B89141255B" ma:contentTypeVersion="1" ma:contentTypeDescription="Create a new document." ma:contentTypeScope="" ma:versionID="f67bcd009e5e5a4952761f738fc132fb">
  <xsd:schema xmlns:xsd="http://www.w3.org/2001/XMLSchema" xmlns:p="http://schemas.microsoft.com/office/2006/metadata/properties" targetNamespace="http://schemas.microsoft.com/office/2006/metadata/properties" ma:root="true" ma:fieldsID="9ee5d9bea7252240efa7c092798c568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6DC28D5D-BF16-4573-BE6D-5232C71F89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3286BB-0BF7-46A9-B697-41382FE97F59}">
  <ds:schemaRefs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D5A3B63-6DF8-4BC7-826C-7378027341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FY09-Innovation Exchange Template</Template>
  <TotalTime>27498</TotalTime>
  <Words>918</Words>
  <Application>Microsoft Macintosh PowerPoint</Application>
  <PresentationFormat>On-screen Show (4:3)</PresentationFormat>
  <Paragraphs>115</Paragraphs>
  <Slides>7</Slides>
  <Notes>6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FY09-Innovation Exchange Template</vt:lpstr>
      <vt:lpstr>medCafe Tech Brief</vt:lpstr>
      <vt:lpstr>VA: The Current Workflow</vt:lpstr>
      <vt:lpstr>medCafe Interface</vt:lpstr>
      <vt:lpstr>medCafe Components</vt:lpstr>
      <vt:lpstr>medCafe Architecture</vt:lpstr>
      <vt:lpstr>medCafe Feedback</vt:lpstr>
      <vt:lpstr>medCafe Impacts</vt:lpstr>
    </vt:vector>
  </TitlesOfParts>
  <Company>The MITRE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Military Medical Record Composition</dc:title>
  <dc:creator>Gail Hamilton</dc:creator>
  <cp:lastModifiedBy>Gail Hamilton</cp:lastModifiedBy>
  <cp:revision>776</cp:revision>
  <cp:lastPrinted>2009-05-27T19:58:48Z</cp:lastPrinted>
  <dcterms:created xsi:type="dcterms:W3CDTF">2011-02-28T19:21:48Z</dcterms:created>
  <dcterms:modified xsi:type="dcterms:W3CDTF">2011-02-28T20:36:32Z</dcterms:modified>
  <cp:contentType>Document</cp:contentTyp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35687363</vt:i4>
  </property>
  <property fmtid="{D5CDD505-2E9C-101B-9397-08002B2CF9AE}" pid="3" name="_NewReviewCycle">
    <vt:lpwstr/>
  </property>
  <property fmtid="{D5CDD505-2E9C-101B-9397-08002B2CF9AE}" pid="4" name="_EmailSubject">
    <vt:lpwstr>MIP communication/briefing template</vt:lpwstr>
  </property>
  <property fmtid="{D5CDD505-2E9C-101B-9397-08002B2CF9AE}" pid="5" name="_AuthorEmail">
    <vt:lpwstr>wswirnoff@mitre.org</vt:lpwstr>
  </property>
  <property fmtid="{D5CDD505-2E9C-101B-9397-08002B2CF9AE}" pid="6" name="_AuthorEmailDisplayName">
    <vt:lpwstr>Swirnoff, Wendy J.</vt:lpwstr>
  </property>
  <property fmtid="{D5CDD505-2E9C-101B-9397-08002B2CF9AE}" pid="7" name="_PreviousAdHocReviewCycleID">
    <vt:i4>-1803002956</vt:i4>
  </property>
  <property fmtid="{D5CDD505-2E9C-101B-9397-08002B2CF9AE}" pid="8" name="ContentTypeId">
    <vt:lpwstr>0x010100B713DD9711544946841A23B89141255B</vt:lpwstr>
  </property>
  <property fmtid="{D5CDD505-2E9C-101B-9397-08002B2CF9AE}" pid="9" name="MITRE Sensitivity">
    <vt:lpwstr>Internal MITRE Information</vt:lpwstr>
  </property>
  <property fmtid="{D5CDD505-2E9C-101B-9397-08002B2CF9AE}" pid="10" name="Release Statement">
    <vt:lpwstr>For Internal MITRE Use</vt:lpwstr>
  </property>
</Properties>
</file>